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257" r:id="rId3"/>
    <p:sldId id="258" r:id="rId4"/>
    <p:sldId id="259" r:id="rId5"/>
    <p:sldId id="270" r:id="rId6"/>
    <p:sldId id="260" r:id="rId7"/>
    <p:sldId id="262" r:id="rId8"/>
    <p:sldId id="263" r:id="rId9"/>
    <p:sldId id="264" r:id="rId10"/>
    <p:sldId id="271" r:id="rId11"/>
    <p:sldId id="272" r:id="rId12"/>
    <p:sldId id="267" r:id="rId13"/>
    <p:sldId id="273" r:id="rId14"/>
    <p:sldId id="274"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A3F2F-87F9-47E9-A089-180D6EC1F4E2}" type="datetimeFigureOut">
              <a:rPr lang="es-MX" smtClean="0"/>
              <a:t>28/05/2017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C1A15-F1F1-4D27-B76E-BA2813ECC096}" type="slidenum">
              <a:rPr lang="es-MX" smtClean="0"/>
              <a:t>‹Nº›</a:t>
            </a:fld>
            <a:endParaRPr lang="es-MX"/>
          </a:p>
        </p:txBody>
      </p:sp>
    </p:spTree>
    <p:extLst>
      <p:ext uri="{BB962C8B-B14F-4D97-AF65-F5344CB8AC3E}">
        <p14:creationId xmlns:p14="http://schemas.microsoft.com/office/powerpoint/2010/main" val="393996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4CC1A15-F1F1-4D27-B76E-BA2813ECC096}" type="slidenum">
              <a:rPr lang="es-MX" smtClean="0"/>
              <a:t>8</a:t>
            </a:fld>
            <a:endParaRPr lang="es-MX"/>
          </a:p>
        </p:txBody>
      </p:sp>
    </p:spTree>
    <p:extLst>
      <p:ext uri="{BB962C8B-B14F-4D97-AF65-F5344CB8AC3E}">
        <p14:creationId xmlns:p14="http://schemas.microsoft.com/office/powerpoint/2010/main" val="624409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4AF466F-BDA4-4F18-9C7B-FF0A9A1B0E80}" type="datetime1">
              <a:rPr lang="en-US" smtClean="0"/>
              <a:pPr/>
              <a:t>5/28/2017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412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339504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a:xfrm>
            <a:off x="594360" y="381001"/>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411895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a:xfrm>
            <a:off x="594360" y="379438"/>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5D4F8C2-97A6-477A-BD65-309B4BA47FB4}" type="slidenum">
              <a:rPr lang="es-MX" smtClean="0"/>
              <a:t>‹Nº›</a:t>
            </a:fld>
            <a:endParaRPr lang="es-MX"/>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209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a:xfrm>
            <a:off x="594360" y="378884"/>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355518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5E346CF-0D8E-48AB-9E6C-DFB99B7FCC46}" type="datetimeFigureOut">
              <a:rPr lang="es-MX" smtClean="0"/>
              <a:t>28/05/2017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233776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5E346CF-0D8E-48AB-9E6C-DFB99B7FCC46}" type="datetimeFigureOut">
              <a:rPr lang="es-MX" smtClean="0"/>
              <a:t>28/05/2017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160981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E346CF-0D8E-48AB-9E6C-DFB99B7FCC46}" type="datetimeFigureOut">
              <a:rPr lang="es-MX" smtClean="0"/>
              <a:t>28/05/2017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114586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5E346CF-0D8E-48AB-9E6C-DFB99B7FCC46}" type="datetimeFigureOut">
              <a:rPr lang="es-MX" smtClean="0"/>
              <a:t>28/05/2017</a:t>
            </a:fld>
            <a:endParaRPr lang="es-MX"/>
          </a:p>
        </p:txBody>
      </p:sp>
      <p:sp>
        <p:nvSpPr>
          <p:cNvPr id="5" name="Footer Placeholder 4"/>
          <p:cNvSpPr>
            <a:spLocks noGrp="1"/>
          </p:cNvSpPr>
          <p:nvPr>
            <p:ph type="ftr" sz="quarter" idx="11"/>
          </p:nvPr>
        </p:nvSpPr>
        <p:spPr>
          <a:xfrm>
            <a:off x="594360" y="381001"/>
            <a:ext cx="4830656" cy="365125"/>
          </a:xfrm>
        </p:spPr>
        <p:txBody>
          <a:bodyPr/>
          <a:lstStyle/>
          <a:p>
            <a:endParaRPr lang="es-MX"/>
          </a:p>
        </p:txBody>
      </p:sp>
      <p:sp>
        <p:nvSpPr>
          <p:cNvPr id="6" name="Slide Number Placeholder 5"/>
          <p:cNvSpPr>
            <a:spLocks noGrp="1"/>
          </p:cNvSpPr>
          <p:nvPr>
            <p:ph type="sldNum" sz="quarter" idx="12"/>
          </p:nvPr>
        </p:nvSpPr>
        <p:spPr>
          <a:xfrm>
            <a:off x="7882466" y="381001"/>
            <a:ext cx="667174" cy="365125"/>
          </a:xfrm>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18123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E346CF-0D8E-48AB-9E6C-DFB99B7FCC46}" type="datetimeFigureOut">
              <a:rPr lang="es-MX" smtClean="0"/>
              <a:t>28/05/2017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8703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3A9A7CB-BEE6-4F99-898E-913F06E8E125}" type="datetime1">
              <a:rPr lang="en-US" smtClean="0"/>
              <a:pPr/>
              <a:t>5/28/2017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8099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1002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E346CF-0D8E-48AB-9E6C-DFB99B7FCC46}" type="datetimeFigureOut">
              <a:rPr lang="es-MX" smtClean="0"/>
              <a:t>28/05/2017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40955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E346CF-0D8E-48AB-9E6C-DFB99B7FCC46}" type="datetimeFigureOut">
              <a:rPr lang="es-MX" smtClean="0"/>
              <a:t>28/05/2017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287417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346CF-0D8E-48AB-9E6C-DFB99B7FCC46}" type="datetimeFigureOut">
              <a:rPr lang="es-MX" smtClean="0"/>
              <a:t>28/05/2017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141062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5E346CF-0D8E-48AB-9E6C-DFB99B7FCC46}" type="datetimeFigureOut">
              <a:rPr lang="es-MX" smtClean="0"/>
              <a:t>28/05/2017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D4F8C2-97A6-477A-BD65-309B4BA47FB4}" type="slidenum">
              <a:rPr lang="es-MX" smtClean="0"/>
              <a:t>‹Nº›</a:t>
            </a:fld>
            <a:endParaRPr lang="es-MX"/>
          </a:p>
        </p:txBody>
      </p:sp>
    </p:spTree>
    <p:extLst>
      <p:ext uri="{BB962C8B-B14F-4D97-AF65-F5344CB8AC3E}">
        <p14:creationId xmlns:p14="http://schemas.microsoft.com/office/powerpoint/2010/main" val="251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27B613C-1AD7-49D3-885D-F654C5CDBAA6}" type="datetime1">
              <a:rPr lang="en-US" smtClean="0"/>
              <a:pPr/>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6990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E346CF-0D8E-48AB-9E6C-DFB99B7FCC46}" type="datetimeFigureOut">
              <a:rPr lang="es-MX" smtClean="0"/>
              <a:t>28/05/2017</a:t>
            </a:fld>
            <a:endParaRPr lang="es-MX"/>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D4F8C2-97A6-477A-BD65-309B4BA47FB4}" type="slidenum">
              <a:rPr lang="es-MX" smtClean="0"/>
              <a:t>‹Nº›</a:t>
            </a:fld>
            <a:endParaRPr lang="es-MX"/>
          </a:p>
        </p:txBody>
      </p:sp>
    </p:spTree>
    <p:extLst>
      <p:ext uri="{BB962C8B-B14F-4D97-AF65-F5344CB8AC3E}">
        <p14:creationId xmlns:p14="http://schemas.microsoft.com/office/powerpoint/2010/main" val="273053078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logdelenguaje.com/wp-content/uploads/2016/03/medios-de-comunic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42168"/>
            <a:ext cx="6912768" cy="4097978"/>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51520" y="260648"/>
            <a:ext cx="3121367" cy="461665"/>
          </a:xfrm>
          <a:prstGeom prst="rect">
            <a:avLst/>
          </a:prstGeom>
          <a:noFill/>
        </p:spPr>
        <p:txBody>
          <a:bodyPr wrap="none" rtlCol="0">
            <a:spAutoFit/>
          </a:bodyPr>
          <a:lstStyle/>
          <a:p>
            <a:r>
              <a:rPr lang="es-MX" sz="2400" b="1" dirty="0">
                <a:latin typeface="Aharoni" pitchFamily="2" charset="-79"/>
                <a:cs typeface="Aharoni" pitchFamily="2" charset="-79"/>
              </a:rPr>
              <a:t>López Chávez Carlos</a:t>
            </a:r>
          </a:p>
        </p:txBody>
      </p:sp>
      <p:sp>
        <p:nvSpPr>
          <p:cNvPr id="6" name="5 CuadroTexto"/>
          <p:cNvSpPr txBox="1"/>
          <p:nvPr/>
        </p:nvSpPr>
        <p:spPr>
          <a:xfrm>
            <a:off x="1475656" y="5234668"/>
            <a:ext cx="3033203" cy="646331"/>
          </a:xfrm>
          <a:prstGeom prst="rect">
            <a:avLst/>
          </a:prstGeom>
          <a:noFill/>
        </p:spPr>
        <p:txBody>
          <a:bodyPr wrap="none" rtlCol="0">
            <a:spAutoFit/>
          </a:bodyPr>
          <a:lstStyle/>
          <a:p>
            <a:r>
              <a:rPr lang="es-MX" sz="3600" b="1" dirty="0" err="1">
                <a:latin typeface="Berlin Sans FB Demi" pitchFamily="34" charset="0"/>
              </a:rPr>
              <a:t>The</a:t>
            </a:r>
            <a:r>
              <a:rPr lang="es-MX" sz="3600" b="1" dirty="0">
                <a:latin typeface="Berlin Sans FB Demi" pitchFamily="34" charset="0"/>
              </a:rPr>
              <a:t> Black </a:t>
            </a:r>
            <a:r>
              <a:rPr lang="es-MX" sz="3600" b="1" dirty="0" err="1">
                <a:latin typeface="Berlin Sans FB Demi" pitchFamily="34" charset="0"/>
              </a:rPr>
              <a:t>Site</a:t>
            </a:r>
            <a:endParaRPr lang="es-MX" sz="3600" b="1" dirty="0">
              <a:latin typeface="Berlin Sans FB Demi" pitchFamily="34" charset="0"/>
            </a:endParaRPr>
          </a:p>
        </p:txBody>
      </p:sp>
      <p:sp>
        <p:nvSpPr>
          <p:cNvPr id="7" name="6 CuadroTexto"/>
          <p:cNvSpPr txBox="1"/>
          <p:nvPr/>
        </p:nvSpPr>
        <p:spPr>
          <a:xfrm>
            <a:off x="1623476" y="5918031"/>
            <a:ext cx="2648482" cy="369332"/>
          </a:xfrm>
          <a:prstGeom prst="rect">
            <a:avLst/>
          </a:prstGeom>
          <a:noFill/>
        </p:spPr>
        <p:txBody>
          <a:bodyPr wrap="none" rtlCol="0">
            <a:spAutoFit/>
          </a:bodyPr>
          <a:lstStyle/>
          <a:p>
            <a:r>
              <a:rPr lang="es-MX" b="1" dirty="0">
                <a:latin typeface="Aharoni" pitchFamily="2" charset="-79"/>
                <a:cs typeface="Aharoni" pitchFamily="2" charset="-79"/>
              </a:rPr>
              <a:t>El sitio oscuro del Rock</a:t>
            </a:r>
          </a:p>
        </p:txBody>
      </p:sp>
      <p:pic>
        <p:nvPicPr>
          <p:cNvPr id="1027" name="Picture 3" descr="E:\Cetis 152\Semestre 6\Programación\E - Learning\Presentaciones\Logo\CLCH(Edi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34668"/>
            <a:ext cx="1128635" cy="105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0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tv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68760"/>
            <a:ext cx="4644008" cy="558924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a:spLocks noGrp="1"/>
          </p:cNvSpPr>
          <p:nvPr>
            <p:ph type="title"/>
          </p:nvPr>
        </p:nvSpPr>
        <p:spPr>
          <a:xfrm>
            <a:off x="251520" y="260648"/>
            <a:ext cx="7992888" cy="1154097"/>
          </a:xfrm>
        </p:spPr>
        <p:txBody>
          <a:bodyPr>
            <a:normAutofit fontScale="90000"/>
          </a:bodyPr>
          <a:lstStyle/>
          <a:p>
            <a:pPr algn="ctr"/>
            <a:r>
              <a:rPr lang="es-MX" dirty="0"/>
              <a:t> Programa de televisión </a:t>
            </a:r>
            <a:r>
              <a:rPr lang="es-MX" dirty="0" err="1"/>
              <a:t>mtv</a:t>
            </a:r>
            <a:r>
              <a:rPr lang="es-MX" dirty="0"/>
              <a:t> </a:t>
            </a:r>
            <a:r>
              <a:rPr lang="es-MX" dirty="0" err="1"/>
              <a:t>Unplugged</a:t>
            </a:r>
            <a:endParaRPr lang="es-MX" dirty="0"/>
          </a:p>
        </p:txBody>
      </p:sp>
      <p:sp>
        <p:nvSpPr>
          <p:cNvPr id="5" name="CuadroTexto 4"/>
          <p:cNvSpPr txBox="1"/>
          <p:nvPr/>
        </p:nvSpPr>
        <p:spPr>
          <a:xfrm>
            <a:off x="257380" y="1534095"/>
            <a:ext cx="4878858" cy="4770537"/>
          </a:xfrm>
          <a:prstGeom prst="rect">
            <a:avLst/>
          </a:prstGeom>
          <a:noFill/>
        </p:spPr>
        <p:txBody>
          <a:bodyPr wrap="square" rtlCol="0">
            <a:spAutoFit/>
          </a:bodyPr>
          <a:lstStyle/>
          <a:p>
            <a:r>
              <a:rPr lang="es-MX" sz="1600" dirty="0"/>
              <a:t>El MTV </a:t>
            </a:r>
            <a:r>
              <a:rPr lang="es-MX" sz="1600" dirty="0" err="1"/>
              <a:t>Unplugged</a:t>
            </a:r>
            <a:r>
              <a:rPr lang="es-MX" sz="1600" dirty="0"/>
              <a:t> (en español "Desenchufado") son pequeñas series de conciertos organizados por la propia empresa MTV.</a:t>
            </a:r>
          </a:p>
          <a:p>
            <a:endParaRPr lang="es-MX" sz="1600" dirty="0"/>
          </a:p>
          <a:p>
            <a:r>
              <a:rPr lang="es-MX" sz="1600" dirty="0"/>
              <a:t>La serie tuvo especial auge en la década de los 90, como un vehículo para consagrar a los artistas del momento y para revitalizar las carreras de los grandes intérpretes.</a:t>
            </a:r>
          </a:p>
          <a:p>
            <a:endParaRPr lang="es-MX" sz="1600" dirty="0"/>
          </a:p>
          <a:p>
            <a:r>
              <a:rPr lang="es-MX" sz="1600" dirty="0"/>
              <a:t>Este tipo de formatos, creado por MTV, ha causado mucha atracción al público, ya que en cada concierto se muestran distintos tipos de instrumentos nuevos que ayudan a obtener una muy buena resonancia y arreglos musicales.</a:t>
            </a:r>
          </a:p>
          <a:p>
            <a:r>
              <a:rPr lang="es-MX" sz="1600" dirty="0"/>
              <a:t>El hecho de que este programa esté dedicado a la música, y en especial a sus novedades, lo hace idóneo para promocionar mi servicio.</a:t>
            </a:r>
          </a:p>
        </p:txBody>
      </p:sp>
    </p:spTree>
    <p:extLst>
      <p:ext uri="{BB962C8B-B14F-4D97-AF65-F5344CB8AC3E}">
        <p14:creationId xmlns:p14="http://schemas.microsoft.com/office/powerpoint/2010/main" val="21985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16274"/>
            <a:ext cx="4464496" cy="4536504"/>
          </a:xfrm>
        </p:spPr>
        <p:txBody>
          <a:bodyPr>
            <a:normAutofit lnSpcReduction="10000"/>
          </a:bodyPr>
          <a:lstStyle/>
          <a:p>
            <a:pPr marL="0" indent="0">
              <a:buNone/>
            </a:pPr>
            <a:r>
              <a:rPr lang="es-MX" dirty="0" err="1"/>
              <a:t>Behind</a:t>
            </a:r>
            <a:r>
              <a:rPr lang="es-MX" dirty="0"/>
              <a:t> </a:t>
            </a:r>
            <a:r>
              <a:rPr lang="es-MX" dirty="0" err="1"/>
              <a:t>the</a:t>
            </a:r>
            <a:r>
              <a:rPr lang="es-MX" dirty="0"/>
              <a:t> </a:t>
            </a:r>
            <a:r>
              <a:rPr lang="es-MX" dirty="0" err="1"/>
              <a:t>Music</a:t>
            </a:r>
            <a:r>
              <a:rPr lang="es-MX" dirty="0"/>
              <a:t> es un programa de televisión de corte documental del canal VH1 que se emitió en todas las </a:t>
            </a:r>
            <a:r>
              <a:rPr lang="es-MX" dirty="0" err="1"/>
              <a:t>subfiliales</a:t>
            </a:r>
            <a:r>
              <a:rPr lang="es-MX" dirty="0"/>
              <a:t> del canal en el mundo desde 1996 hasta 2006, y continua transmitiendo episodios nuevos de manera esporádica.</a:t>
            </a:r>
          </a:p>
          <a:p>
            <a:pPr marL="0" indent="0">
              <a:buNone/>
            </a:pPr>
            <a:r>
              <a:rPr lang="es-MX" dirty="0"/>
              <a:t>Aunque puede ser un programa no muy conocido en México, es un programa con audiencia que gusta de la música y sus novedades, por lo tanto, mi servicio sería bien propagado ahí.</a:t>
            </a:r>
          </a:p>
        </p:txBody>
      </p:sp>
      <p:sp>
        <p:nvSpPr>
          <p:cNvPr id="4" name="1 Título"/>
          <p:cNvSpPr>
            <a:spLocks noGrp="1"/>
          </p:cNvSpPr>
          <p:nvPr>
            <p:ph type="title"/>
          </p:nvPr>
        </p:nvSpPr>
        <p:spPr>
          <a:xfrm>
            <a:off x="251520" y="260648"/>
            <a:ext cx="7992888" cy="1154097"/>
          </a:xfrm>
        </p:spPr>
        <p:txBody>
          <a:bodyPr>
            <a:normAutofit fontScale="90000"/>
          </a:bodyPr>
          <a:lstStyle/>
          <a:p>
            <a:pPr algn="ctr"/>
            <a:r>
              <a:rPr lang="es-MX" dirty="0"/>
              <a:t> Programa de televisión</a:t>
            </a:r>
            <a:br>
              <a:rPr lang="es-MX" dirty="0"/>
            </a:br>
            <a:r>
              <a:rPr lang="es-MX" dirty="0" err="1"/>
              <a:t>Behind</a:t>
            </a:r>
            <a:r>
              <a:rPr lang="es-MX" dirty="0"/>
              <a:t> </a:t>
            </a:r>
            <a:r>
              <a:rPr lang="es-MX" dirty="0" err="1"/>
              <a:t>the</a:t>
            </a:r>
            <a:r>
              <a:rPr lang="es-MX" dirty="0"/>
              <a:t> </a:t>
            </a:r>
            <a:r>
              <a:rPr lang="es-MX" dirty="0" err="1"/>
              <a:t>music</a:t>
            </a:r>
            <a:endParaRPr lang="es-MX" dirty="0"/>
          </a:p>
        </p:txBody>
      </p:sp>
      <p:pic>
        <p:nvPicPr>
          <p:cNvPr id="3074" name="Picture 2" descr="Resultado de imagen para behind music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16274"/>
            <a:ext cx="423651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51520" y="260648"/>
            <a:ext cx="8568952" cy="1154097"/>
          </a:xfrm>
        </p:spPr>
        <p:txBody>
          <a:bodyPr/>
          <a:lstStyle/>
          <a:p>
            <a:pPr algn="ctr"/>
            <a:r>
              <a:rPr lang="es-MX" dirty="0"/>
              <a:t>Película</a:t>
            </a:r>
          </a:p>
        </p:txBody>
      </p:sp>
      <p:sp>
        <p:nvSpPr>
          <p:cNvPr id="8" name="2 Marcador de contenido"/>
          <p:cNvSpPr>
            <a:spLocks noGrp="1"/>
          </p:cNvSpPr>
          <p:nvPr>
            <p:ph idx="1"/>
          </p:nvPr>
        </p:nvSpPr>
        <p:spPr>
          <a:xfrm>
            <a:off x="251520" y="4293096"/>
            <a:ext cx="8568952" cy="2232288"/>
          </a:xfrm>
        </p:spPr>
        <p:txBody>
          <a:bodyPr>
            <a:normAutofit fontScale="92500"/>
          </a:bodyPr>
          <a:lstStyle/>
          <a:p>
            <a:pPr marL="45720" indent="0">
              <a:buNone/>
            </a:pPr>
            <a:r>
              <a:rPr lang="es-MX" sz="2400" dirty="0">
                <a:latin typeface="Aharoni" pitchFamily="2" charset="-79"/>
                <a:cs typeface="Aharoni" pitchFamily="2" charset="-79"/>
              </a:rPr>
              <a:t>Una película es una obra de arte cinematográfica, la cual narra de una manera audiovisual, una historia o un hecho. La forma en que se proyecta esta imagen es por medio de una secuencia de imágenes, que en un inicio se proyectaba sin sonido, en lo que hoy se conoce como cine mudo, pero que años más tarde dio paso al cine sonoro, lo que significó un aporte de suma importancia para la industria cinematográfica.</a:t>
            </a:r>
          </a:p>
        </p:txBody>
      </p:sp>
      <p:pic>
        <p:nvPicPr>
          <p:cNvPr id="7170" name="Picture 2" descr="Resultado de imagen para películ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6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992888" cy="1154097"/>
          </a:xfrm>
        </p:spPr>
        <p:txBody>
          <a:bodyPr>
            <a:normAutofit/>
          </a:bodyPr>
          <a:lstStyle/>
          <a:p>
            <a:pPr algn="ctr"/>
            <a:r>
              <a:rPr lang="es-MX" dirty="0"/>
              <a:t> Película de </a:t>
            </a:r>
            <a:r>
              <a:rPr lang="es-MX" dirty="0" err="1"/>
              <a:t>the</a:t>
            </a:r>
            <a:r>
              <a:rPr lang="es-MX" dirty="0"/>
              <a:t> </a:t>
            </a:r>
            <a:r>
              <a:rPr lang="es-MX" dirty="0" err="1"/>
              <a:t>doors</a:t>
            </a:r>
            <a:endParaRPr lang="es-MX" dirty="0"/>
          </a:p>
        </p:txBody>
      </p:sp>
      <p:pic>
        <p:nvPicPr>
          <p:cNvPr id="4098" name="Picture 2" descr="https://1.bp.blogspot.com/-RpFBvryTJgQ/VzsoUJaACXI/AAAAAAAAyiU/csDK2a3fJQMS3EVwCZ_gBQCskXdOleL7ACLcB/s1600/doorsm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90181"/>
            <a:ext cx="3872645" cy="453453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5536" y="1556792"/>
            <a:ext cx="4608512" cy="4801314"/>
          </a:xfrm>
          <a:prstGeom prst="rect">
            <a:avLst/>
          </a:prstGeom>
          <a:noFill/>
        </p:spPr>
        <p:txBody>
          <a:bodyPr wrap="square" rtlCol="0">
            <a:spAutoFit/>
          </a:bodyPr>
          <a:lstStyle/>
          <a:p>
            <a:r>
              <a:rPr lang="es-MX" dirty="0" err="1"/>
              <a:t>The</a:t>
            </a:r>
            <a:r>
              <a:rPr lang="es-MX" dirty="0"/>
              <a:t> </a:t>
            </a:r>
            <a:r>
              <a:rPr lang="es-MX" dirty="0" err="1"/>
              <a:t>Doors</a:t>
            </a:r>
            <a:r>
              <a:rPr lang="es-MX" dirty="0"/>
              <a:t> es una película biográfica estadounidense sobre la banda de rock del mismo nombre, dirigida por Oliver Stone y estrenada en 1991. El guion fue escrito tanto por Stone como por Randall </a:t>
            </a:r>
            <a:r>
              <a:rPr lang="es-MX" dirty="0" err="1"/>
              <a:t>Jahnson</a:t>
            </a:r>
            <a:r>
              <a:rPr lang="es-MX" dirty="0"/>
              <a:t>, basado en el libro "</a:t>
            </a:r>
            <a:r>
              <a:rPr lang="es-MX" dirty="0" err="1"/>
              <a:t>Riders</a:t>
            </a:r>
            <a:r>
              <a:rPr lang="es-MX" dirty="0"/>
              <a:t> </a:t>
            </a:r>
            <a:r>
              <a:rPr lang="es-MX" dirty="0" err="1"/>
              <a:t>On</a:t>
            </a:r>
            <a:r>
              <a:rPr lang="es-MX" dirty="0"/>
              <a:t> </a:t>
            </a:r>
            <a:r>
              <a:rPr lang="es-MX" dirty="0" err="1"/>
              <a:t>The</a:t>
            </a:r>
            <a:r>
              <a:rPr lang="es-MX" dirty="0"/>
              <a:t> Storm" de John </a:t>
            </a:r>
            <a:r>
              <a:rPr lang="es-MX" dirty="0" err="1"/>
              <a:t>Densmore</a:t>
            </a:r>
            <a:r>
              <a:rPr lang="es-MX" dirty="0"/>
              <a:t>.</a:t>
            </a:r>
          </a:p>
          <a:p>
            <a:endParaRPr lang="es-MX" dirty="0"/>
          </a:p>
          <a:p>
            <a:r>
              <a:rPr lang="es-MX" dirty="0"/>
              <a:t>Fue realizada por los estudios </a:t>
            </a:r>
            <a:r>
              <a:rPr lang="es-MX" dirty="0" err="1"/>
              <a:t>Caracoqueso</a:t>
            </a:r>
            <a:r>
              <a:rPr lang="es-MX" dirty="0"/>
              <a:t> </a:t>
            </a:r>
            <a:r>
              <a:rPr lang="es-MX" dirty="0" err="1"/>
              <a:t>Pictures</a:t>
            </a:r>
            <a:r>
              <a:rPr lang="es-MX" dirty="0"/>
              <a:t> y originalmente distribuida por Tri-</a:t>
            </a:r>
            <a:r>
              <a:rPr lang="es-MX" dirty="0" err="1"/>
              <a:t>Star</a:t>
            </a:r>
            <a:r>
              <a:rPr lang="es-MX" dirty="0"/>
              <a:t> </a:t>
            </a:r>
            <a:r>
              <a:rPr lang="es-MX" dirty="0" err="1"/>
              <a:t>Pictures</a:t>
            </a:r>
            <a:r>
              <a:rPr lang="es-MX" dirty="0"/>
              <a:t>.</a:t>
            </a:r>
          </a:p>
          <a:p>
            <a:r>
              <a:rPr lang="es-MX" dirty="0"/>
              <a:t>Esta película es preferida por aquellos amantes del rock. En este espacio puedo asegurar que mi servicio sería bien acogido por la audiencia que demuestra ya su interés por la música.</a:t>
            </a:r>
          </a:p>
        </p:txBody>
      </p:sp>
    </p:spTree>
    <p:extLst>
      <p:ext uri="{BB962C8B-B14F-4D97-AF65-F5344CB8AC3E}">
        <p14:creationId xmlns:p14="http://schemas.microsoft.com/office/powerpoint/2010/main" val="830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992888" cy="1154097"/>
          </a:xfrm>
        </p:spPr>
        <p:txBody>
          <a:bodyPr>
            <a:normAutofit/>
          </a:bodyPr>
          <a:lstStyle/>
          <a:p>
            <a:pPr algn="ctr"/>
            <a:r>
              <a:rPr lang="es-MX" dirty="0"/>
              <a:t> Película </a:t>
            </a:r>
            <a:r>
              <a:rPr lang="es-MX" dirty="0" err="1"/>
              <a:t>this</a:t>
            </a:r>
            <a:r>
              <a:rPr lang="es-MX" dirty="0"/>
              <a:t> </a:t>
            </a:r>
            <a:r>
              <a:rPr lang="es-MX" dirty="0" err="1"/>
              <a:t>is</a:t>
            </a:r>
            <a:r>
              <a:rPr lang="es-MX" dirty="0"/>
              <a:t> </a:t>
            </a:r>
            <a:r>
              <a:rPr lang="es-MX" dirty="0" err="1"/>
              <a:t>it</a:t>
            </a:r>
            <a:endParaRPr lang="es-MX" dirty="0"/>
          </a:p>
        </p:txBody>
      </p:sp>
      <p:sp>
        <p:nvSpPr>
          <p:cNvPr id="5" name="CuadroTexto 4"/>
          <p:cNvSpPr txBox="1"/>
          <p:nvPr/>
        </p:nvSpPr>
        <p:spPr>
          <a:xfrm>
            <a:off x="395536" y="1772816"/>
            <a:ext cx="4608512" cy="4801314"/>
          </a:xfrm>
          <a:prstGeom prst="rect">
            <a:avLst/>
          </a:prstGeom>
          <a:noFill/>
        </p:spPr>
        <p:txBody>
          <a:bodyPr wrap="square" rtlCol="0">
            <a:spAutoFit/>
          </a:bodyPr>
          <a:lstStyle/>
          <a:p>
            <a:r>
              <a:rPr lang="en-US" dirty="0"/>
              <a:t>Michael Jackson's This Is It </a:t>
            </a:r>
            <a:r>
              <a:rPr lang="es-MX" dirty="0"/>
              <a:t>es un concierto-documental estadounidense de 2009 dirigido por Kenny Ortega, trata de los últimos días de vida de Michael Jackson así como los ensayos y la producción de los conciertos homónimos. También es la última película de Jackson, y hasta ahora es conocida como una de los documentales de cine más taquilleros en la historia, por lo que anunciarme aquí seria bastante provechoso. Esta película revolucionó el mundo del cine en términos musicales pues apareció después del momento de muerte de Jackson y sus fans no podrían perderse de este gran homenaje.</a:t>
            </a:r>
          </a:p>
        </p:txBody>
      </p:sp>
      <p:pic>
        <p:nvPicPr>
          <p:cNvPr id="5122" name="Picture 2" descr="http://3.bp.blogspot.com/-Uh0jiywDhcE/UxP2LFE4PzI/AAAAAAAAmhE/rP2Fiy9aSeQ/s1600/Michael-Jackson-This-Is-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72816"/>
            <a:ext cx="3617889" cy="480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4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992888" cy="1154097"/>
          </a:xfrm>
        </p:spPr>
        <p:txBody>
          <a:bodyPr>
            <a:normAutofit/>
          </a:bodyPr>
          <a:lstStyle/>
          <a:p>
            <a:pPr algn="ctr"/>
            <a:r>
              <a:rPr lang="es-MX" dirty="0"/>
              <a:t> Medios de comunicación.</a:t>
            </a:r>
          </a:p>
        </p:txBody>
      </p:sp>
      <p:sp>
        <p:nvSpPr>
          <p:cNvPr id="5" name="CuadroTexto 4"/>
          <p:cNvSpPr txBox="1"/>
          <p:nvPr/>
        </p:nvSpPr>
        <p:spPr>
          <a:xfrm>
            <a:off x="251520" y="1196752"/>
            <a:ext cx="8784976" cy="2308324"/>
          </a:xfrm>
          <a:prstGeom prst="rect">
            <a:avLst/>
          </a:prstGeom>
          <a:noFill/>
        </p:spPr>
        <p:txBody>
          <a:bodyPr wrap="square" rtlCol="0">
            <a:spAutoFit/>
          </a:bodyPr>
          <a:lstStyle/>
          <a:p>
            <a:r>
              <a:rPr lang="es-MX" sz="1600" dirty="0"/>
              <a:t>En conclusión, los medios de comunicación, ya sean literarios, visuales, auditivos o, en su caso, audiovisuales; representan la mejor opción para difundir entre la población un mensaje con la información de nuestros productos o servicios a fin de conseguir más clientes.</a:t>
            </a:r>
          </a:p>
          <a:p>
            <a:r>
              <a:rPr lang="es-MX" sz="1600" dirty="0"/>
              <a:t>De esta manera estaríamos asegurando el equilibrio económico de nuestra empresa o negocio.</a:t>
            </a:r>
          </a:p>
          <a:p>
            <a:r>
              <a:rPr lang="es-MX" sz="1600" dirty="0"/>
              <a:t>Ahora solo es necesario elegir cuál medio de comunicación elegir y que se ajuste a nuestras necesidades y posibilidades, ya que podremos encontrar espacios publicitarios de diferentes precios y con distinto alcance.</a:t>
            </a:r>
          </a:p>
        </p:txBody>
      </p:sp>
      <p:pic>
        <p:nvPicPr>
          <p:cNvPr id="9218" name="Picture 2" descr="Resultado de imagen para medios publicitario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6576"/>
            <a:ext cx="9144000" cy="349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0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7315200" cy="1154097"/>
          </a:xfrm>
        </p:spPr>
        <p:txBody>
          <a:bodyPr>
            <a:normAutofit fontScale="90000"/>
          </a:bodyPr>
          <a:lstStyle/>
          <a:p>
            <a:r>
              <a:rPr lang="es-MX" dirty="0"/>
              <a:t>Medios de comunicación.</a:t>
            </a:r>
          </a:p>
        </p:txBody>
      </p:sp>
      <p:sp>
        <p:nvSpPr>
          <p:cNvPr id="3" name="2 Marcador de contenido"/>
          <p:cNvSpPr>
            <a:spLocks noGrp="1"/>
          </p:cNvSpPr>
          <p:nvPr>
            <p:ph idx="1"/>
          </p:nvPr>
        </p:nvSpPr>
        <p:spPr>
          <a:xfrm>
            <a:off x="539552" y="2132856"/>
            <a:ext cx="3513584" cy="3960440"/>
          </a:xfrm>
        </p:spPr>
        <p:txBody>
          <a:bodyPr>
            <a:noAutofit/>
          </a:bodyPr>
          <a:lstStyle/>
          <a:p>
            <a:pPr marL="45720" indent="0">
              <a:buNone/>
            </a:pPr>
            <a:r>
              <a:rPr lang="es-MX" sz="2400" dirty="0">
                <a:latin typeface="Aharoni" pitchFamily="2" charset="-79"/>
                <a:cs typeface="Aharoni" pitchFamily="2" charset="-79"/>
              </a:rPr>
              <a:t>Los medios de comunicación en el mundo actual son, entre otros:</a:t>
            </a:r>
          </a:p>
          <a:p>
            <a:pPr marL="45720" indent="0">
              <a:buNone/>
            </a:pPr>
            <a:endParaRPr lang="es-MX" sz="2400" dirty="0">
              <a:latin typeface="Aharoni" pitchFamily="2" charset="-79"/>
              <a:cs typeface="Aharoni" pitchFamily="2" charset="-79"/>
            </a:endParaRPr>
          </a:p>
          <a:p>
            <a:r>
              <a:rPr lang="es-MX" sz="2400" dirty="0">
                <a:latin typeface="Aharoni" pitchFamily="2" charset="-79"/>
                <a:cs typeface="Aharoni" pitchFamily="2" charset="-79"/>
              </a:rPr>
              <a:t>Revista.</a:t>
            </a:r>
          </a:p>
          <a:p>
            <a:r>
              <a:rPr lang="es-MX" sz="2400" dirty="0">
                <a:latin typeface="Aharoni" pitchFamily="2" charset="-79"/>
                <a:cs typeface="Aharoni" pitchFamily="2" charset="-79"/>
              </a:rPr>
              <a:t>Radio</a:t>
            </a:r>
          </a:p>
          <a:p>
            <a:r>
              <a:rPr lang="es-MX" sz="2400" dirty="0">
                <a:latin typeface="Aharoni" pitchFamily="2" charset="-79"/>
                <a:cs typeface="Aharoni" pitchFamily="2" charset="-79"/>
              </a:rPr>
              <a:t>Televisión</a:t>
            </a:r>
          </a:p>
          <a:p>
            <a:r>
              <a:rPr lang="es-MX" sz="2400" dirty="0">
                <a:latin typeface="Aharoni" pitchFamily="2" charset="-79"/>
                <a:cs typeface="Aharoni" pitchFamily="2" charset="-79"/>
              </a:rPr>
              <a:t>Película.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033">
            <a:off x="4372515" y="2290800"/>
            <a:ext cx="3681128" cy="3325286"/>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07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315200" cy="1154097"/>
          </a:xfrm>
        </p:spPr>
        <p:txBody>
          <a:bodyPr/>
          <a:lstStyle/>
          <a:p>
            <a:r>
              <a:rPr lang="es-MX" dirty="0"/>
              <a:t>Revista</a:t>
            </a:r>
          </a:p>
        </p:txBody>
      </p:sp>
      <p:sp>
        <p:nvSpPr>
          <p:cNvPr id="3" name="2 Marcador de contenido"/>
          <p:cNvSpPr>
            <a:spLocks noGrp="1"/>
          </p:cNvSpPr>
          <p:nvPr>
            <p:ph idx="1"/>
          </p:nvPr>
        </p:nvSpPr>
        <p:spPr>
          <a:xfrm>
            <a:off x="251520" y="4869160"/>
            <a:ext cx="8892480" cy="1656224"/>
          </a:xfrm>
        </p:spPr>
        <p:txBody>
          <a:bodyPr>
            <a:normAutofit/>
          </a:bodyPr>
          <a:lstStyle/>
          <a:p>
            <a:pPr marL="45720" indent="0">
              <a:buNone/>
            </a:pPr>
            <a:r>
              <a:rPr lang="es-MX" sz="1600" dirty="0">
                <a:latin typeface="Aharoni" pitchFamily="2" charset="-79"/>
                <a:cs typeface="Aharoni" pitchFamily="2" charset="-79"/>
              </a:rPr>
              <a:t>Una revista, magacín o magazín (del inglés magazine, y este del francés </a:t>
            </a:r>
            <a:r>
              <a:rPr lang="es-MX" sz="1600" dirty="0" err="1">
                <a:latin typeface="Aharoni" pitchFamily="2" charset="-79"/>
                <a:cs typeface="Aharoni" pitchFamily="2" charset="-79"/>
              </a:rPr>
              <a:t>magasin</a:t>
            </a:r>
            <a:r>
              <a:rPr lang="es-MX" sz="1600" dirty="0">
                <a:latin typeface="Aharoni" pitchFamily="2" charset="-79"/>
                <a:cs typeface="Aharoni" pitchFamily="2" charset="-79"/>
              </a:rPr>
              <a:t> ) es una publicación, pública o privada, de edición periódica con frecuencia máxima diaria a la mayoría de las personas de todo el mundo y que gozan de la lectura.</a:t>
            </a:r>
          </a:p>
          <a:p>
            <a:pPr marL="45720" indent="0">
              <a:buNone/>
            </a:pPr>
            <a:r>
              <a:rPr lang="es-MX" sz="1600" dirty="0">
                <a:latin typeface="Aharoni" pitchFamily="2" charset="-79"/>
                <a:cs typeface="Aharoni" pitchFamily="2" charset="-79"/>
              </a:rPr>
              <a:t>las revistas ofrecen un tratamiento algo más exhaustivo de los sucesos o temas que desarrollan, que pueden ser de actualidad o entretenimiento, ya sea de carácter farandulero, cinematográfico, científico, artístico…</a:t>
            </a:r>
          </a:p>
        </p:txBody>
      </p:sp>
      <p:sp>
        <p:nvSpPr>
          <p:cNvPr id="4" name="AutoShape 2" descr="Resultado de imagen para revis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7" name="Picture 5" descr="http://www.formulaenlosnegocios.com.mx/wp-content/uploads/2011/07/Mundial-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26469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315200" cy="1154097"/>
          </a:xfrm>
        </p:spPr>
        <p:txBody>
          <a:bodyPr/>
          <a:lstStyle/>
          <a:p>
            <a:r>
              <a:rPr lang="es-MX" dirty="0"/>
              <a:t>Revista ‘TVNOTAS’</a:t>
            </a:r>
          </a:p>
        </p:txBody>
      </p:sp>
      <p:sp>
        <p:nvSpPr>
          <p:cNvPr id="3" name="2 Marcador de contenido"/>
          <p:cNvSpPr>
            <a:spLocks noGrp="1"/>
          </p:cNvSpPr>
          <p:nvPr>
            <p:ph idx="1"/>
          </p:nvPr>
        </p:nvSpPr>
        <p:spPr>
          <a:xfrm>
            <a:off x="395536" y="1561875"/>
            <a:ext cx="4320480" cy="4675437"/>
          </a:xfrm>
        </p:spPr>
        <p:txBody>
          <a:bodyPr>
            <a:normAutofit fontScale="92500" lnSpcReduction="10000"/>
          </a:bodyPr>
          <a:lstStyle/>
          <a:p>
            <a:pPr marL="45720" indent="0">
              <a:buNone/>
            </a:pPr>
            <a:r>
              <a:rPr lang="es-MX" dirty="0">
                <a:latin typeface="Aharoni" pitchFamily="2" charset="-79"/>
                <a:cs typeface="Aharoni" pitchFamily="2" charset="-79"/>
              </a:rPr>
              <a:t>La revista TVNOTAS es un ejemplo muy popular de la revista, ya que contiene información de la farándula en un extenso contenido de texto e imágenes.</a:t>
            </a:r>
          </a:p>
          <a:p>
            <a:pPr marL="45720" indent="0">
              <a:buNone/>
            </a:pPr>
            <a:r>
              <a:rPr lang="es-MX" dirty="0">
                <a:latin typeface="Aharoni" pitchFamily="2" charset="-79"/>
                <a:cs typeface="Aharoni" pitchFamily="2" charset="-79"/>
              </a:rPr>
              <a:t>La revista está al alcance de la mayoría de la población y es preferida, en especial, por las mujeres en un </a:t>
            </a:r>
            <a:r>
              <a:rPr lang="es-MX" dirty="0">
                <a:solidFill>
                  <a:srgbClr val="FF0000"/>
                </a:solidFill>
                <a:latin typeface="Aharoni" pitchFamily="2" charset="-79"/>
                <a:cs typeface="Aharoni" pitchFamily="2" charset="-79"/>
              </a:rPr>
              <a:t>81%</a:t>
            </a:r>
            <a:r>
              <a:rPr lang="es-MX" dirty="0">
                <a:latin typeface="Aharoni" pitchFamily="2" charset="-79"/>
                <a:cs typeface="Aharoni" pitchFamily="2" charset="-79"/>
              </a:rPr>
              <a:t> aunque no se descarta el uso por el hombre en un </a:t>
            </a:r>
            <a:r>
              <a:rPr lang="es-MX" dirty="0">
                <a:solidFill>
                  <a:srgbClr val="FF0000"/>
                </a:solidFill>
                <a:latin typeface="Aharoni" pitchFamily="2" charset="-79"/>
                <a:cs typeface="Aharoni" pitchFamily="2" charset="-79"/>
              </a:rPr>
              <a:t>19%</a:t>
            </a:r>
            <a:r>
              <a:rPr lang="es-MX" dirty="0">
                <a:latin typeface="Aharoni" pitchFamily="2" charset="-79"/>
                <a:cs typeface="Aharoni" pitchFamily="2" charset="-79"/>
              </a:rPr>
              <a:t>. El hecho de que esta revista este presente en una población dentro de los 13 a 64 años, principalmente; y que llegue a todos los niveles socioeconómicos, hace de este medio una excelente opción para promocionar algún producto o servicio.</a:t>
            </a:r>
          </a:p>
        </p:txBody>
      </p:sp>
      <p:pic>
        <p:nvPicPr>
          <p:cNvPr id="1026" name="Picture 2" descr="http://www.ruizhealytimes.com/sites/default/files/articles/2016/03/tvno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4861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315200" cy="1154097"/>
          </a:xfrm>
        </p:spPr>
        <p:txBody>
          <a:bodyPr/>
          <a:lstStyle/>
          <a:p>
            <a:r>
              <a:rPr lang="es-MX" dirty="0"/>
              <a:t>Revista ‘Rolling Stone’</a:t>
            </a:r>
          </a:p>
        </p:txBody>
      </p:sp>
      <p:pic>
        <p:nvPicPr>
          <p:cNvPr id="1026" name="Picture 2" descr="Resultado de imagen para revista rolling ston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3312368" cy="435571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5536" y="1844824"/>
            <a:ext cx="4752528" cy="4801314"/>
          </a:xfrm>
          <a:prstGeom prst="rect">
            <a:avLst/>
          </a:prstGeom>
          <a:noFill/>
        </p:spPr>
        <p:txBody>
          <a:bodyPr wrap="square" rtlCol="0">
            <a:spAutoFit/>
          </a:bodyPr>
          <a:lstStyle/>
          <a:p>
            <a:r>
              <a:rPr lang="es-MX" dirty="0"/>
              <a:t>Rolling Stone es una revista estadounidense dedicada a la música y la cultura popular. Se edita desde 1967 y además de tener su edición estadounidense quincenal, posee varias ediciones extranjeras mensuales, repartidas en distintos países del mundo, con las cuales la revista permite dar una mirada más local a la música. </a:t>
            </a:r>
          </a:p>
          <a:p>
            <a:r>
              <a:rPr lang="es-MX" dirty="0"/>
              <a:t>Gracias a que su temario es principalmente la música y tiene una alcance mundial, además de que su audiencia es, principalmente, preferente del Rock, es una excelente oportunidad para promocionar mi servicio ya que está enfocado este a la música, especialmente el Rock.</a:t>
            </a:r>
          </a:p>
        </p:txBody>
      </p:sp>
    </p:spTree>
    <p:extLst>
      <p:ext uri="{BB962C8B-B14F-4D97-AF65-F5344CB8AC3E}">
        <p14:creationId xmlns:p14="http://schemas.microsoft.com/office/powerpoint/2010/main" val="427177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51520" y="260648"/>
            <a:ext cx="7315200" cy="1154097"/>
          </a:xfrm>
        </p:spPr>
        <p:txBody>
          <a:bodyPr/>
          <a:lstStyle/>
          <a:p>
            <a:pPr algn="ctr"/>
            <a:r>
              <a:rPr lang="es-MX" dirty="0"/>
              <a:t>Radio</a:t>
            </a:r>
          </a:p>
        </p:txBody>
      </p:sp>
      <p:sp>
        <p:nvSpPr>
          <p:cNvPr id="8" name="2 Marcador de contenido"/>
          <p:cNvSpPr>
            <a:spLocks noGrp="1"/>
          </p:cNvSpPr>
          <p:nvPr>
            <p:ph idx="1"/>
          </p:nvPr>
        </p:nvSpPr>
        <p:spPr>
          <a:xfrm>
            <a:off x="251520" y="4293096"/>
            <a:ext cx="8892480" cy="2232288"/>
          </a:xfrm>
        </p:spPr>
        <p:txBody>
          <a:bodyPr>
            <a:normAutofit/>
          </a:bodyPr>
          <a:lstStyle/>
          <a:p>
            <a:pPr marL="45720" indent="0">
              <a:buNone/>
            </a:pPr>
            <a:r>
              <a:rPr lang="es-MX" sz="1400" dirty="0">
                <a:latin typeface="Aharoni" pitchFamily="2" charset="-79"/>
                <a:cs typeface="Aharoni" pitchFamily="2" charset="-79"/>
              </a:rPr>
              <a:t>La radio es un medio de difusión masivo que llega al radio-escucha de forma personal, es el medio de mayor alcance, ya que llega a todas las clases sociales. Establece un contacto mas personal, porque ofrece al radio-escucha cierto grado de participación en el acontecimiento o noticia que se esta transmitiendo.</a:t>
            </a:r>
          </a:p>
          <a:p>
            <a:pPr marL="45720" indent="0">
              <a:buNone/>
            </a:pPr>
            <a:r>
              <a:rPr lang="es-MX" sz="1400" dirty="0">
                <a:latin typeface="Aharoni" pitchFamily="2" charset="-79"/>
                <a:cs typeface="Aharoni" pitchFamily="2" charset="-79"/>
              </a:rPr>
              <a:t>Es un medio selectivo y flexible. El público del mismo no recibe tan frecuentemente los mensajes como el de los otros medios y además el receptor de la radio suele ser menos culto y más sugestionable en la mayoría de los casos.</a:t>
            </a:r>
          </a:p>
          <a:p>
            <a:pPr marL="45720" indent="0">
              <a:buNone/>
            </a:pPr>
            <a:r>
              <a:rPr lang="es-MX" sz="1400" dirty="0">
                <a:latin typeface="Aharoni" pitchFamily="2" charset="-79"/>
                <a:cs typeface="Aharoni" pitchFamily="2" charset="-79"/>
              </a:rPr>
              <a:t>Como medio de comunicación la radio nos brinda la oportunidad de alcanzar un mercado con un presupuesto mucho mas bajo del que se necesita en otros medios, es por eso, que es mayor la audiencia potencial de la radio.</a:t>
            </a:r>
          </a:p>
        </p:txBody>
      </p:sp>
      <p:pic>
        <p:nvPicPr>
          <p:cNvPr id="1026" name="Picture 2" descr="Resultado de imagen para radi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2736"/>
            <a:ext cx="4608512" cy="307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992888" cy="1154097"/>
          </a:xfrm>
        </p:spPr>
        <p:txBody>
          <a:bodyPr>
            <a:normAutofit/>
          </a:bodyPr>
          <a:lstStyle/>
          <a:p>
            <a:pPr algn="ctr"/>
            <a:r>
              <a:rPr lang="es-MX" dirty="0"/>
              <a:t> estación de radio Alfa 91.3</a:t>
            </a:r>
          </a:p>
        </p:txBody>
      </p:sp>
      <p:pic>
        <p:nvPicPr>
          <p:cNvPr id="2050" name="Picture 2" descr="http://arvm.mx/wp-content/uploads/2010/04/alfa-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712137"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5536" y="2348880"/>
            <a:ext cx="4536504" cy="2862322"/>
          </a:xfrm>
          <a:prstGeom prst="rect">
            <a:avLst/>
          </a:prstGeom>
          <a:noFill/>
        </p:spPr>
        <p:txBody>
          <a:bodyPr wrap="square" rtlCol="0">
            <a:spAutoFit/>
          </a:bodyPr>
          <a:lstStyle/>
          <a:p>
            <a:r>
              <a:rPr lang="es-MX" sz="2000" dirty="0"/>
              <a:t>Alfa es una estación con formato en Música pop, rock y electrónica primordialmente en inglés.</a:t>
            </a:r>
          </a:p>
          <a:p>
            <a:r>
              <a:rPr lang="es-MX" sz="2000" dirty="0"/>
              <a:t>Es una de las estaciones de radio más populares en México; por lo tanto, un medio de difusión de publicidad muy rentable gracias a que es un medio menos costoso que la televisión, por ejemplo</a:t>
            </a:r>
          </a:p>
        </p:txBody>
      </p:sp>
    </p:spTree>
    <p:extLst>
      <p:ext uri="{BB962C8B-B14F-4D97-AF65-F5344CB8AC3E}">
        <p14:creationId xmlns:p14="http://schemas.microsoft.com/office/powerpoint/2010/main" val="14273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7992888" cy="1154097"/>
          </a:xfrm>
        </p:spPr>
        <p:txBody>
          <a:bodyPr>
            <a:normAutofit/>
          </a:bodyPr>
          <a:lstStyle/>
          <a:p>
            <a:pPr algn="ctr"/>
            <a:r>
              <a:rPr lang="es-MX" dirty="0"/>
              <a:t> estación de radio MIX 106.5</a:t>
            </a:r>
          </a:p>
        </p:txBody>
      </p:sp>
      <p:sp>
        <p:nvSpPr>
          <p:cNvPr id="5" name="CuadroTexto 4"/>
          <p:cNvSpPr txBox="1"/>
          <p:nvPr/>
        </p:nvSpPr>
        <p:spPr>
          <a:xfrm>
            <a:off x="395536" y="2348880"/>
            <a:ext cx="4536504" cy="3170099"/>
          </a:xfrm>
          <a:prstGeom prst="rect">
            <a:avLst/>
          </a:prstGeom>
          <a:noFill/>
        </p:spPr>
        <p:txBody>
          <a:bodyPr wrap="square" rtlCol="0">
            <a:spAutoFit/>
          </a:bodyPr>
          <a:lstStyle/>
          <a:p>
            <a:r>
              <a:rPr lang="es-MX" sz="2000" dirty="0"/>
              <a:t>MIX se caracteriza por se una estación de formato en ingles de diferentes décadas desde los 80' 90' y actuales.</a:t>
            </a:r>
          </a:p>
          <a:p>
            <a:r>
              <a:rPr lang="es-MX" sz="2000" dirty="0"/>
              <a:t>Es muy común escuchar esta estación de radio en los medios de transporte público, lo que nos asegura que nuestra publicidad llegará, de manera efectiva, a muchas personas.</a:t>
            </a:r>
          </a:p>
        </p:txBody>
      </p:sp>
      <p:pic>
        <p:nvPicPr>
          <p:cNvPr id="3074" name="Picture 2" descr="https://iscale.iheart.com/catalog/live/6533?ops=fit(240%2C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48880"/>
            <a:ext cx="3170099"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51520" y="260648"/>
            <a:ext cx="8568952" cy="1154097"/>
          </a:xfrm>
        </p:spPr>
        <p:txBody>
          <a:bodyPr/>
          <a:lstStyle/>
          <a:p>
            <a:pPr algn="ctr"/>
            <a:r>
              <a:rPr lang="es-MX" dirty="0"/>
              <a:t>Televisión</a:t>
            </a:r>
          </a:p>
        </p:txBody>
      </p:sp>
      <p:sp>
        <p:nvSpPr>
          <p:cNvPr id="8" name="2 Marcador de contenido"/>
          <p:cNvSpPr>
            <a:spLocks noGrp="1"/>
          </p:cNvSpPr>
          <p:nvPr>
            <p:ph idx="1"/>
          </p:nvPr>
        </p:nvSpPr>
        <p:spPr>
          <a:xfrm>
            <a:off x="251520" y="4293096"/>
            <a:ext cx="8568952" cy="2232288"/>
          </a:xfrm>
        </p:spPr>
        <p:txBody>
          <a:bodyPr>
            <a:normAutofit lnSpcReduction="10000"/>
          </a:bodyPr>
          <a:lstStyle/>
          <a:p>
            <a:pPr marL="45720" indent="0">
              <a:buNone/>
            </a:pPr>
            <a:r>
              <a:rPr lang="es-MX" sz="2400" dirty="0">
                <a:latin typeface="Aharoni" pitchFamily="2" charset="-79"/>
                <a:cs typeface="Aharoni" pitchFamily="2" charset="-79"/>
              </a:rPr>
              <a:t>La televisión es un sistema para la transmisión y recepción de imágenes y sonido que simulan movimiento a distancia y que emplea un mecanismo de difusión. La transmisión puede ser efectuada por medio de ondas de radio, por redes de televisión por cable, televisión por satélite o IPTV, los que existen en modalidades abierta y pago. El receptor de las señales es el televisor.</a:t>
            </a:r>
          </a:p>
        </p:txBody>
      </p:sp>
      <p:pic>
        <p:nvPicPr>
          <p:cNvPr id="4098" name="Picture 2" descr="Resultado de imagen para televisió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52736"/>
            <a:ext cx="511256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152</TotalTime>
  <Words>1284</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Aharoni</vt:lpstr>
      <vt:lpstr>Arial</vt:lpstr>
      <vt:lpstr>Berlin Sans FB Demi</vt:lpstr>
      <vt:lpstr>Calibri</vt:lpstr>
      <vt:lpstr>Century Gothic</vt:lpstr>
      <vt:lpstr>Estela de condensación</vt:lpstr>
      <vt:lpstr>Presentación de PowerPoint</vt:lpstr>
      <vt:lpstr>Medios de comunicación.</vt:lpstr>
      <vt:lpstr>Revista</vt:lpstr>
      <vt:lpstr>Revista ‘TVNOTAS’</vt:lpstr>
      <vt:lpstr>Revista ‘Rolling Stone’</vt:lpstr>
      <vt:lpstr>Radio</vt:lpstr>
      <vt:lpstr> estación de radio Alfa 91.3</vt:lpstr>
      <vt:lpstr> estación de radio MIX 106.5</vt:lpstr>
      <vt:lpstr>Televisión</vt:lpstr>
      <vt:lpstr> Programa de televisión mtv Unplugged</vt:lpstr>
      <vt:lpstr> Programa de televisión Behind the music</vt:lpstr>
      <vt:lpstr>Película</vt:lpstr>
      <vt:lpstr> Película de the doors</vt:lpstr>
      <vt:lpstr> Película this is it</vt:lpstr>
      <vt:lpstr> Medios de comunicación.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PC-23</dc:creator>
  <cp:lastModifiedBy>Carlos López Ch.</cp:lastModifiedBy>
  <cp:revision>21</cp:revision>
  <dcterms:created xsi:type="dcterms:W3CDTF">2017-05-23T17:36:25Z</dcterms:created>
  <dcterms:modified xsi:type="dcterms:W3CDTF">2017-05-28T17:00:39Z</dcterms:modified>
</cp:coreProperties>
</file>